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9500" autoAdjust="0"/>
  </p:normalViewPr>
  <p:slideViewPr>
    <p:cSldViewPr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685800"/>
          </a:xfr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Autofit/>
          </a:bodyPr>
          <a:lstStyle>
            <a:lvl1pPr marL="0" indent="0" algn="ctr">
              <a:buNone/>
              <a:defRPr sz="4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91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8288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36576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4864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31520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8288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36576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54864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315200" y="1143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8288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36576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54864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7315200" y="2286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8288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36576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54864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7315200" y="3429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18288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36576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54864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7315200" y="4572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18288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36576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54864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7315200" y="5715000"/>
            <a:ext cx="1828800" cy="1143000"/>
          </a:xfrm>
          <a:prstGeom prst="rect">
            <a:avLst/>
          </a:prstGeom>
          <a:ln>
            <a:solidFill>
              <a:srgbClr val="002060"/>
            </a:solidFill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1394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18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charset="0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9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4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9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ln>
            <a:miter lim="800000"/>
            <a:headEnd/>
            <a:tailEnd/>
          </a:ln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Rounding &amp; </a:t>
            </a:r>
            <a:r>
              <a:rPr lang="en-US" dirty="0"/>
              <a:t>P</a:t>
            </a:r>
            <a:r>
              <a:rPr lang="en-US" dirty="0" smtClean="0"/>
              <a:t>lace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Place Value 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Given 90 456 781.23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which column is the </a:t>
            </a: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0 </a:t>
            </a: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in?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Millions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Place Value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Given 90 456 781.23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which column is the </a:t>
            </a: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4 </a:t>
            </a: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in?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Hundred thousands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Place Value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Given 90 456 781.23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which column is the </a:t>
            </a: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3 </a:t>
            </a: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in?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Hundredths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cs typeface="+mn-cs"/>
              </a:rPr>
              <a:t>Rounding to the nearest 5₵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– $100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$0.04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$0.05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Rounding to the nearest 5₵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$200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$2.32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$2.30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Rounding to the nearest 5₵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$16.47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$16.45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Rounding to the nearest 5₵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$127.83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3943349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$127.85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Rounding to the nearest 5₵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$500 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$51.08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$51.10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n-lt"/>
                <a:cs typeface="+mn-cs"/>
              </a:rPr>
              <a:t>Rounding to the nearest hundred dollars 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$230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304800" y="3810000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$200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Rounding to the nearest hundred dollars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Round$678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394273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$700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295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 dirty="0">
                <a:hlinkClick r:id="rId2" action="ppaction://hlinksldjump"/>
              </a:rPr>
              <a:t>100</a:t>
            </a:r>
            <a:endParaRPr lang="en-US" altLang="en-US" sz="4800" dirty="0"/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1828800" y="1295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3" action="ppaction://hlinksldjump"/>
              </a:rPr>
              <a:t>100</a:t>
            </a:r>
            <a:endParaRPr lang="en-US" altLang="en-US" sz="4800"/>
          </a:p>
        </p:txBody>
      </p:sp>
      <p:sp>
        <p:nvSpPr>
          <p:cNvPr id="5124" name="TextBox 7"/>
          <p:cNvSpPr txBox="1">
            <a:spLocks noChangeArrowheads="1"/>
          </p:cNvSpPr>
          <p:nvPr/>
        </p:nvSpPr>
        <p:spPr bwMode="auto">
          <a:xfrm>
            <a:off x="3657600" y="1295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4" action="ppaction://hlinksldjump"/>
              </a:rPr>
              <a:t>100</a:t>
            </a:r>
            <a:endParaRPr lang="en-US" altLang="en-US" sz="4800"/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5486400" y="1295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5" action="ppaction://hlinksldjump"/>
              </a:rPr>
              <a:t>100</a:t>
            </a:r>
            <a:endParaRPr lang="en-US" altLang="en-US" sz="4800"/>
          </a:p>
        </p:txBody>
      </p: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7315200" y="1295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6" action="ppaction://hlinksldjump"/>
              </a:rPr>
              <a:t>100</a:t>
            </a:r>
            <a:endParaRPr lang="en-US" altLang="en-US" sz="4800"/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0" y="2438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7" action="ppaction://hlinksldjump"/>
              </a:rPr>
              <a:t>200</a:t>
            </a:r>
            <a:endParaRPr lang="en-US" altLang="en-US" sz="4800"/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7315200" y="2438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8" action="ppaction://hlinksldjump"/>
              </a:rPr>
              <a:t>200</a:t>
            </a:r>
            <a:endParaRPr lang="en-US" altLang="en-US" sz="4800"/>
          </a:p>
        </p:txBody>
      </p:sp>
      <p:sp>
        <p:nvSpPr>
          <p:cNvPr id="5129" name="TextBox 12"/>
          <p:cNvSpPr txBox="1">
            <a:spLocks noChangeArrowheads="1"/>
          </p:cNvSpPr>
          <p:nvPr/>
        </p:nvSpPr>
        <p:spPr bwMode="auto">
          <a:xfrm>
            <a:off x="5486400" y="2438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9" action="ppaction://hlinksldjump"/>
              </a:rPr>
              <a:t>200</a:t>
            </a:r>
            <a:endParaRPr lang="en-US" altLang="en-US" sz="4800"/>
          </a:p>
        </p:txBody>
      </p:sp>
      <p:sp>
        <p:nvSpPr>
          <p:cNvPr id="5130" name="TextBox 13"/>
          <p:cNvSpPr txBox="1">
            <a:spLocks noChangeArrowheads="1"/>
          </p:cNvSpPr>
          <p:nvPr/>
        </p:nvSpPr>
        <p:spPr bwMode="auto">
          <a:xfrm>
            <a:off x="3657600" y="2438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solidFill>
                  <a:schemeClr val="bg1"/>
                </a:solidFill>
                <a:hlinkClick r:id="rId10" action="ppaction://hlinksldjump"/>
              </a:rPr>
              <a:t>200</a:t>
            </a: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1828800" y="2438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1" action="ppaction://hlinksldjump"/>
              </a:rPr>
              <a:t>200</a:t>
            </a:r>
            <a:endParaRPr lang="en-US" altLang="en-US" sz="4800"/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>
            <a:off x="0" y="3581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2" action="ppaction://hlinksldjump"/>
              </a:rPr>
              <a:t>300</a:t>
            </a:r>
            <a:endParaRPr lang="en-US" altLang="en-US" sz="4800"/>
          </a:p>
        </p:txBody>
      </p:sp>
      <p:sp>
        <p:nvSpPr>
          <p:cNvPr id="5133" name="TextBox 16"/>
          <p:cNvSpPr txBox="1">
            <a:spLocks noChangeArrowheads="1"/>
          </p:cNvSpPr>
          <p:nvPr/>
        </p:nvSpPr>
        <p:spPr bwMode="auto">
          <a:xfrm>
            <a:off x="1828800" y="3581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3" action="ppaction://hlinksldjump"/>
              </a:rPr>
              <a:t>300</a:t>
            </a:r>
            <a:endParaRPr lang="en-US" altLang="en-US" sz="4800"/>
          </a:p>
        </p:txBody>
      </p:sp>
      <p:sp>
        <p:nvSpPr>
          <p:cNvPr id="5134" name="TextBox 17"/>
          <p:cNvSpPr txBox="1">
            <a:spLocks noChangeArrowheads="1"/>
          </p:cNvSpPr>
          <p:nvPr/>
        </p:nvSpPr>
        <p:spPr bwMode="auto">
          <a:xfrm>
            <a:off x="3657600" y="3581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4" action="ppaction://hlinksldjump"/>
              </a:rPr>
              <a:t>300</a:t>
            </a:r>
            <a:endParaRPr lang="en-US" altLang="en-US" sz="4800"/>
          </a:p>
        </p:txBody>
      </p:sp>
      <p:sp>
        <p:nvSpPr>
          <p:cNvPr id="5135" name="TextBox 18"/>
          <p:cNvSpPr txBox="1">
            <a:spLocks noChangeArrowheads="1"/>
          </p:cNvSpPr>
          <p:nvPr/>
        </p:nvSpPr>
        <p:spPr bwMode="auto">
          <a:xfrm>
            <a:off x="5486400" y="3581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5" action="ppaction://hlinksldjump"/>
              </a:rPr>
              <a:t>300</a:t>
            </a:r>
            <a:endParaRPr lang="en-US" altLang="en-US" sz="4800"/>
          </a:p>
        </p:txBody>
      </p:sp>
      <p:sp>
        <p:nvSpPr>
          <p:cNvPr id="5136" name="TextBox 19"/>
          <p:cNvSpPr txBox="1">
            <a:spLocks noChangeArrowheads="1"/>
          </p:cNvSpPr>
          <p:nvPr/>
        </p:nvSpPr>
        <p:spPr bwMode="auto">
          <a:xfrm>
            <a:off x="7315200" y="3581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6" action="ppaction://hlinksldjump"/>
              </a:rPr>
              <a:t>300</a:t>
            </a:r>
            <a:endParaRPr lang="en-US" altLang="en-US" sz="4800"/>
          </a:p>
        </p:txBody>
      </p:sp>
      <p:sp>
        <p:nvSpPr>
          <p:cNvPr id="5137" name="TextBox 20"/>
          <p:cNvSpPr txBox="1">
            <a:spLocks noChangeArrowheads="1"/>
          </p:cNvSpPr>
          <p:nvPr/>
        </p:nvSpPr>
        <p:spPr bwMode="auto">
          <a:xfrm>
            <a:off x="0" y="4724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7" action="ppaction://hlinksldjump"/>
              </a:rPr>
              <a:t>400</a:t>
            </a:r>
            <a:endParaRPr lang="en-US" altLang="en-US" sz="4800"/>
          </a:p>
        </p:txBody>
      </p:sp>
      <p:sp>
        <p:nvSpPr>
          <p:cNvPr id="5138" name="TextBox 21"/>
          <p:cNvSpPr txBox="1">
            <a:spLocks noChangeArrowheads="1"/>
          </p:cNvSpPr>
          <p:nvPr/>
        </p:nvSpPr>
        <p:spPr bwMode="auto">
          <a:xfrm>
            <a:off x="1828800" y="4724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8" action="ppaction://hlinksldjump"/>
              </a:rPr>
              <a:t>400</a:t>
            </a:r>
            <a:endParaRPr lang="en-US" altLang="en-US" sz="4800"/>
          </a:p>
        </p:txBody>
      </p:sp>
      <p:sp>
        <p:nvSpPr>
          <p:cNvPr id="5139" name="TextBox 22"/>
          <p:cNvSpPr txBox="1">
            <a:spLocks noChangeArrowheads="1"/>
          </p:cNvSpPr>
          <p:nvPr/>
        </p:nvSpPr>
        <p:spPr bwMode="auto">
          <a:xfrm>
            <a:off x="3657600" y="4724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19" action="ppaction://hlinksldjump"/>
              </a:rPr>
              <a:t>400</a:t>
            </a:r>
            <a:endParaRPr lang="en-US" altLang="en-US" sz="4800"/>
          </a:p>
        </p:txBody>
      </p:sp>
      <p:sp>
        <p:nvSpPr>
          <p:cNvPr id="5140" name="TextBox 23"/>
          <p:cNvSpPr txBox="1">
            <a:spLocks noChangeArrowheads="1"/>
          </p:cNvSpPr>
          <p:nvPr/>
        </p:nvSpPr>
        <p:spPr bwMode="auto">
          <a:xfrm>
            <a:off x="5486400" y="4724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 dirty="0">
                <a:hlinkClick r:id="rId20" action="ppaction://hlinksldjump"/>
              </a:rPr>
              <a:t>400</a:t>
            </a:r>
            <a:endParaRPr lang="en-US" altLang="en-US" sz="4800" dirty="0"/>
          </a:p>
        </p:txBody>
      </p:sp>
      <p:sp>
        <p:nvSpPr>
          <p:cNvPr id="5141" name="TextBox 24"/>
          <p:cNvSpPr txBox="1">
            <a:spLocks noChangeArrowheads="1"/>
          </p:cNvSpPr>
          <p:nvPr/>
        </p:nvSpPr>
        <p:spPr bwMode="auto">
          <a:xfrm>
            <a:off x="7315200" y="4724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21" action="ppaction://hlinksldjump"/>
              </a:rPr>
              <a:t>400</a:t>
            </a:r>
            <a:endParaRPr lang="en-US" altLang="en-US" sz="4800"/>
          </a:p>
        </p:txBody>
      </p:sp>
      <p:sp>
        <p:nvSpPr>
          <p:cNvPr id="5142" name="TextBox 25"/>
          <p:cNvSpPr txBox="1">
            <a:spLocks noChangeArrowheads="1"/>
          </p:cNvSpPr>
          <p:nvPr/>
        </p:nvSpPr>
        <p:spPr bwMode="auto">
          <a:xfrm>
            <a:off x="0" y="5867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22" action="ppaction://hlinksldjump"/>
              </a:rPr>
              <a:t>500</a:t>
            </a:r>
            <a:endParaRPr lang="en-US" altLang="en-US" sz="4800"/>
          </a:p>
        </p:txBody>
      </p:sp>
      <p:sp>
        <p:nvSpPr>
          <p:cNvPr id="5143" name="TextBox 26"/>
          <p:cNvSpPr txBox="1">
            <a:spLocks noChangeArrowheads="1"/>
          </p:cNvSpPr>
          <p:nvPr/>
        </p:nvSpPr>
        <p:spPr bwMode="auto">
          <a:xfrm>
            <a:off x="1828800" y="5867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23" action="ppaction://hlinksldjump"/>
              </a:rPr>
              <a:t>500</a:t>
            </a:r>
            <a:endParaRPr lang="en-US" altLang="en-US" sz="4800"/>
          </a:p>
        </p:txBody>
      </p:sp>
      <p:sp>
        <p:nvSpPr>
          <p:cNvPr id="5144" name="TextBox 27"/>
          <p:cNvSpPr txBox="1">
            <a:spLocks noChangeArrowheads="1"/>
          </p:cNvSpPr>
          <p:nvPr/>
        </p:nvSpPr>
        <p:spPr bwMode="auto">
          <a:xfrm>
            <a:off x="3657600" y="5867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24" action="ppaction://hlinksldjump"/>
              </a:rPr>
              <a:t>500</a:t>
            </a:r>
            <a:endParaRPr lang="en-US" altLang="en-US" sz="4800"/>
          </a:p>
        </p:txBody>
      </p:sp>
      <p:sp>
        <p:nvSpPr>
          <p:cNvPr id="5145" name="TextBox 28"/>
          <p:cNvSpPr txBox="1">
            <a:spLocks noChangeArrowheads="1"/>
          </p:cNvSpPr>
          <p:nvPr/>
        </p:nvSpPr>
        <p:spPr bwMode="auto">
          <a:xfrm>
            <a:off x="5486400" y="5867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25" action="ppaction://hlinksldjump"/>
              </a:rPr>
              <a:t>500</a:t>
            </a:r>
            <a:endParaRPr lang="en-US" altLang="en-US" sz="4800"/>
          </a:p>
        </p:txBody>
      </p:sp>
      <p:sp>
        <p:nvSpPr>
          <p:cNvPr id="5146" name="TextBox 29"/>
          <p:cNvSpPr txBox="1">
            <a:spLocks noChangeArrowheads="1"/>
          </p:cNvSpPr>
          <p:nvPr/>
        </p:nvSpPr>
        <p:spPr bwMode="auto">
          <a:xfrm>
            <a:off x="7315200" y="58674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>
                <a:hlinkClick r:id="rId26" action="ppaction://hlinksldjump"/>
              </a:rPr>
              <a:t>500</a:t>
            </a:r>
            <a:endParaRPr lang="en-US" altLang="en-US" sz="4800"/>
          </a:p>
        </p:txBody>
      </p:sp>
      <p:sp>
        <p:nvSpPr>
          <p:cNvPr id="5147" name="TextBox 30"/>
          <p:cNvSpPr txBox="1">
            <a:spLocks noChangeArrowheads="1"/>
          </p:cNvSpPr>
          <p:nvPr/>
        </p:nvSpPr>
        <p:spPr bwMode="auto">
          <a:xfrm>
            <a:off x="0" y="0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Round to the nearest dollar</a:t>
            </a:r>
            <a:endParaRPr lang="en-US" altLang="en-US" sz="2400" dirty="0"/>
          </a:p>
        </p:txBody>
      </p:sp>
      <p:sp>
        <p:nvSpPr>
          <p:cNvPr id="5148" name="TextBox 31"/>
          <p:cNvSpPr txBox="1">
            <a:spLocks noChangeArrowheads="1"/>
          </p:cNvSpPr>
          <p:nvPr/>
        </p:nvSpPr>
        <p:spPr bwMode="auto">
          <a:xfrm>
            <a:off x="1828800" y="0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Place Value</a:t>
            </a:r>
            <a:endParaRPr lang="en-US" altLang="en-US" sz="2400" dirty="0"/>
          </a:p>
        </p:txBody>
      </p:sp>
      <p:sp>
        <p:nvSpPr>
          <p:cNvPr id="5149" name="TextBox 32"/>
          <p:cNvSpPr txBox="1">
            <a:spLocks noChangeArrowheads="1"/>
          </p:cNvSpPr>
          <p:nvPr/>
        </p:nvSpPr>
        <p:spPr bwMode="auto">
          <a:xfrm>
            <a:off x="3657600" y="0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Round to the nearest 5₵</a:t>
            </a:r>
            <a:endParaRPr lang="en-US" altLang="en-US" sz="2400" dirty="0"/>
          </a:p>
        </p:txBody>
      </p:sp>
      <p:sp>
        <p:nvSpPr>
          <p:cNvPr id="5150" name="TextBox 33"/>
          <p:cNvSpPr txBox="1">
            <a:spLocks noChangeArrowheads="1"/>
          </p:cNvSpPr>
          <p:nvPr/>
        </p:nvSpPr>
        <p:spPr bwMode="auto">
          <a:xfrm>
            <a:off x="5496232" y="179"/>
            <a:ext cx="1828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Round to the nearest hundred dollars</a:t>
            </a:r>
            <a:endParaRPr lang="en-US" altLang="en-US" dirty="0"/>
          </a:p>
        </p:txBody>
      </p:sp>
      <p:sp>
        <p:nvSpPr>
          <p:cNvPr id="5151" name="TextBox 34"/>
          <p:cNvSpPr txBox="1">
            <a:spLocks noChangeArrowheads="1"/>
          </p:cNvSpPr>
          <p:nvPr/>
        </p:nvSpPr>
        <p:spPr bwMode="auto">
          <a:xfrm>
            <a:off x="7315200" y="0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2400" dirty="0" smtClean="0"/>
              <a:t>Reading </a:t>
            </a:r>
            <a:r>
              <a:rPr lang="en-US" altLang="en-US" sz="2400" dirty="0"/>
              <a:t>L</a:t>
            </a:r>
            <a:r>
              <a:rPr lang="en-US" altLang="en-US" sz="2400" dirty="0" smtClean="0"/>
              <a:t>arge Numbers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Rounding to the nearest hundred dollars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$987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$1000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Rounding to the nearest hundred dollars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$549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$500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Rounding to the nearest hundred dollars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$1849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394273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$1800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Reading Large Numbers - $100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$3 520.00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394273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Three thousand five 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hundred and twenty dollars 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Reading Large </a:t>
            </a:r>
            <a:r>
              <a:rPr lang="en-US" sz="4400" dirty="0" smtClean="0"/>
              <a:t>Numbers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$56 425. 05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394273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Fifty-six thousand 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four hundred and twenty-five 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dollars and five cents.</a:t>
            </a: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Reading Large </a:t>
            </a:r>
            <a:r>
              <a:rPr lang="en-US" sz="4400" dirty="0" smtClean="0"/>
              <a:t>Numbers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$198 362.90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3514417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One hundred and ninety-eight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thousand three hundred and 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sixty-two dollars and ninety cents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Reading Large </a:t>
            </a:r>
            <a:r>
              <a:rPr lang="en-US" sz="4400" dirty="0" smtClean="0"/>
              <a:t>Numbers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$1 507 </a:t>
            </a: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280.00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311006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One million five hundred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and seven thousand two hundred 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and eighty dollars 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Reading Large </a:t>
            </a:r>
            <a:r>
              <a:rPr lang="en-US" sz="4400" dirty="0" smtClean="0"/>
              <a:t>Numbers </a:t>
            </a:r>
            <a:r>
              <a:rPr lang="en-US" sz="4400" dirty="0" smtClean="0">
                <a:latin typeface="+mn-lt"/>
                <a:cs typeface="+mn-cs"/>
              </a:rPr>
              <a:t>- $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$16 000 001.00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582561" y="354821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Sixteen million and 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one dollars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atin typeface="+mj-lt"/>
                <a:ea typeface="+mj-ea"/>
                <a:cs typeface="+mj-cs"/>
              </a:rPr>
              <a:t>Round to the nearest dollar – $100</a:t>
            </a:r>
          </a:p>
        </p:txBody>
      </p:sp>
      <p:sp>
        <p:nvSpPr>
          <p:cNvPr id="6147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</a:pP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</a:t>
            </a: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234.20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646471" y="4419600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</a:t>
            </a: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234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 to the nearest dollar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- $200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</a:pP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$568.19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646471" y="4581832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$568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 to the nearest dollar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- $300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</a:t>
            </a: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$645.44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4800" dirty="0" smtClean="0"/>
              <a:t> </a:t>
            </a: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646471" y="4419600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$645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 to the nearest dollar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- $400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 $550.49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609600" y="4419600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$550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400" dirty="0"/>
              <a:t>Round to the nearest dollar 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- $500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 eaLnBrk="1" hangingPunct="1">
              <a:spcBef>
                <a:spcPct val="20000"/>
              </a:spcBef>
            </a:pP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Round</a:t>
            </a:r>
            <a:r>
              <a:rPr lang="en-US" altLang="en-US" sz="4800" dirty="0" smtClean="0"/>
              <a:t> </a:t>
            </a: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$1749.99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646471" y="4419600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$1750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>
        <p:tmplLst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Place Value - $100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Given 90 456 781.23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which column is the 5 in?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Ten thousands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</a:pP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>
                <a:latin typeface="+mn-lt"/>
                <a:cs typeface="+mn-cs"/>
              </a:rPr>
              <a:t>Place Value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- $200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 bwMode="auto">
          <a:xfrm>
            <a:off x="457200" y="152400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Given 90 456 781.23</a:t>
            </a:r>
          </a:p>
          <a:p>
            <a:pPr algn="ctr"/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 which column is the </a:t>
            </a: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8 </a:t>
            </a:r>
            <a:r>
              <a:rPr lang="en-US" sz="48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in?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  <p:sp>
        <p:nvSpPr>
          <p:cNvPr id="7" name="Action Button: Home 6">
            <a:hlinkClick r:id="rId2" action="ppaction://hlinksldjump" highlightClick="1"/>
          </p:cNvPr>
          <p:cNvSpPr/>
          <p:nvPr/>
        </p:nvSpPr>
        <p:spPr>
          <a:xfrm>
            <a:off x="0" y="5715000"/>
            <a:ext cx="12192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69490" y="4380885"/>
            <a:ext cx="8229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sz="48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Tens</a:t>
            </a:r>
            <a:endParaRPr lang="en-CA" sz="48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CSC">
  <a:themeElements>
    <a:clrScheme name="Jeopardy">
      <a:dk1>
        <a:srgbClr val="FFFFFF"/>
      </a:dk1>
      <a:lt1>
        <a:srgbClr val="FFFFFF"/>
      </a:lt1>
      <a:dk2>
        <a:srgbClr val="0070C0"/>
      </a:dk2>
      <a:lt2>
        <a:srgbClr val="95B3D7"/>
      </a:lt2>
      <a:accent1>
        <a:srgbClr val="4F81BD"/>
      </a:accent1>
      <a:accent2>
        <a:srgbClr val="00B0F0"/>
      </a:accent2>
      <a:accent3>
        <a:srgbClr val="0070C0"/>
      </a:accent3>
      <a:accent4>
        <a:srgbClr val="4F81BD"/>
      </a:accent4>
      <a:accent5>
        <a:srgbClr val="4BACC6"/>
      </a:accent5>
      <a:accent6>
        <a:srgbClr val="1F497D"/>
      </a:accent6>
      <a:hlink>
        <a:srgbClr val="FFFFFF"/>
      </a:hlink>
      <a:folHlink>
        <a:srgbClr val="9537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6A6FD6-7372-4F49-8A26-3602F3AFDF0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</Template>
  <TotalTime>134</TotalTime>
  <Words>445</Words>
  <Application>Microsoft Office PowerPoint</Application>
  <PresentationFormat>On-screen Show (4:3)</PresentationFormat>
  <Paragraphs>151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CSC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StephanieG</dc:creator>
  <cp:lastModifiedBy>Lee-upshaw Giana K</cp:lastModifiedBy>
  <cp:revision>47</cp:revision>
  <dcterms:created xsi:type="dcterms:W3CDTF">2011-09-11T23:08:13Z</dcterms:created>
  <dcterms:modified xsi:type="dcterms:W3CDTF">2019-04-03T16:33:13Z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TC300095759990</vt:lpwstr>
  </property>
</Properties>
</file>