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F2C-DC49-4DEC-8A59-15C66AD84EB2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F2C-DC49-4DEC-8A59-15C66AD84EB2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F2C-DC49-4DEC-8A59-15C66AD84EB2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F2C-DC49-4DEC-8A59-15C66AD84EB2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F2C-DC49-4DEC-8A59-15C66AD84EB2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F2C-DC49-4DEC-8A59-15C66AD84EB2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F2C-DC49-4DEC-8A59-15C66AD84EB2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F2C-DC49-4DEC-8A59-15C66AD84EB2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F2C-DC49-4DEC-8A59-15C66AD84EB2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F2C-DC49-4DEC-8A59-15C66AD84EB2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F2C-DC49-4DEC-8A59-15C66AD84EB2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A9F2C-DC49-4DEC-8A59-15C66AD84EB2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44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6.xml"/><Relationship Id="rId2" Type="http://schemas.openxmlformats.org/officeDocument/2006/relationships/slide" Target="slide2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8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50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mailto:rebeccasims2009@gmail.com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" Target="slide1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/>
              <a:t>Evaluate </a:t>
            </a:r>
          </a:p>
          <a:p>
            <a:pPr algn="ctr"/>
            <a:r>
              <a:rPr lang="en-US" sz="2400" b="1" dirty="0" smtClean="0"/>
              <a:t>Expressions</a:t>
            </a:r>
            <a:endParaRPr lang="en-US" sz="2400" b="1" dirty="0"/>
          </a:p>
        </p:txBody>
      </p:sp>
      <p:sp>
        <p:nvSpPr>
          <p:cNvPr id="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/>
              <a:t>Write </a:t>
            </a:r>
          </a:p>
          <a:p>
            <a:pPr algn="ctr"/>
            <a:r>
              <a:rPr lang="en-US" sz="2400" b="1" dirty="0" smtClean="0"/>
              <a:t>Expressions</a:t>
            </a:r>
            <a:endParaRPr lang="en-US" sz="2400" dirty="0"/>
          </a:p>
        </p:txBody>
      </p:sp>
      <p:sp>
        <p:nvSpPr>
          <p:cNvPr id="6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Garamond" pitchFamily="18" charset="0"/>
              </a:rPr>
              <a:t>Evaluate</a:t>
            </a:r>
          </a:p>
          <a:p>
            <a:pPr algn="ctr"/>
            <a:r>
              <a:rPr lang="en-US" sz="2000" b="1" dirty="0" smtClean="0">
                <a:latin typeface="Garamond" pitchFamily="18" charset="0"/>
              </a:rPr>
              <a:t>With</a:t>
            </a:r>
          </a:p>
          <a:p>
            <a:pPr algn="ctr"/>
            <a:r>
              <a:rPr lang="en-US" sz="2000" b="1" dirty="0" smtClean="0">
                <a:latin typeface="Garamond" pitchFamily="18" charset="0"/>
              </a:rPr>
              <a:t>Variables</a:t>
            </a:r>
          </a:p>
        </p:txBody>
      </p:sp>
      <p:sp>
        <p:nvSpPr>
          <p:cNvPr id="7" name="Rectangle 99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Garamond" pitchFamily="18" charset="0"/>
              </a:rPr>
              <a:t>Analyze</a:t>
            </a:r>
          </a:p>
          <a:p>
            <a:pPr algn="ctr"/>
            <a:r>
              <a:rPr lang="en-US" sz="2400" b="1" dirty="0" smtClean="0">
                <a:latin typeface="Garamond" pitchFamily="18" charset="0"/>
              </a:rPr>
              <a:t>Patterns</a:t>
            </a:r>
            <a:endParaRPr lang="en-US" sz="2400" b="1" dirty="0">
              <a:latin typeface="Garamond" pitchFamily="18" charset="0"/>
            </a:endParaRPr>
          </a:p>
        </p:txBody>
      </p:sp>
      <p:sp>
        <p:nvSpPr>
          <p:cNvPr id="8" name="Rectangle 99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Garamond" pitchFamily="18" charset="0"/>
              </a:rPr>
              <a:t>Skills</a:t>
            </a:r>
          </a:p>
          <a:p>
            <a:pPr algn="ctr"/>
            <a:r>
              <a:rPr lang="en-US" sz="2000" b="1" dirty="0" smtClean="0">
                <a:latin typeface="Garamond" pitchFamily="18" charset="0"/>
              </a:rPr>
              <a:t>To</a:t>
            </a:r>
          </a:p>
          <a:p>
            <a:pPr algn="ctr"/>
            <a:r>
              <a:rPr lang="en-US" sz="2000" b="1" dirty="0" smtClean="0">
                <a:latin typeface="Garamond" pitchFamily="18" charset="0"/>
              </a:rPr>
              <a:t>Maintain</a:t>
            </a:r>
            <a:endParaRPr lang="en-US" sz="2000" b="1" dirty="0">
              <a:latin typeface="Garamond" pitchFamily="18" charset="0"/>
            </a:endParaRPr>
          </a:p>
        </p:txBody>
      </p:sp>
      <p:sp>
        <p:nvSpPr>
          <p:cNvPr id="9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2" action="ppaction://hlinksldjump"/>
              </a:rPr>
              <a:t>100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</a:t>
            </a:r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</a:t>
            </a:r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</a:t>
            </a:r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</a:t>
            </a:r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</a:t>
            </a:r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</a:t>
            </a:r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5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8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9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</a:t>
            </a:r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5</a:t>
            </a:r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400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3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3</a:t>
            </a:r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200  points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1295400"/>
            <a:ext cx="457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Mary was evaluating the expression below.  She came up with the answer 28.  Mary did something wrong.  What did she do wrong?</a:t>
            </a:r>
          </a:p>
          <a:p>
            <a:pPr algn="ctr"/>
            <a:endParaRPr lang="en-US" sz="3200" dirty="0" smtClean="0">
              <a:solidFill>
                <a:srgbClr val="FFFF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4 + 4 x 4 – 4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76400" y="2667000"/>
            <a:ext cx="6494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She added first instead of multiplying.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Write the expression for “add 77 and 44, then multiply by 10”.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200400" y="2743200"/>
            <a:ext cx="2440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(77 + 44) x 10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524000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Sydney had 14 crackers.  She ate 2 crackers.  She then evenly divided the remaining crackers with her friend, Carrie.  Write a numerical expression to represent the number of crackers that Sydney has now.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20228" y="3244334"/>
            <a:ext cx="20505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(14 – 2) ÷ 2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Without calculating, how many times greater is (145,347 – 2,351) x 12 than 145,347 – 2,351?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24200" y="2819400"/>
            <a:ext cx="32567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12 times greater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2590800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Write the expression to represent the following.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The difference between the product of 32 and 5 and the sum of 32 and 5.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48000" y="2743200"/>
            <a:ext cx="30812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(32 x 5) – (32 + 5)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17 – 9 + 3 + 2 x 6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990600"/>
            <a:ext cx="4572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Cindy had the following homework problem: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“Billy has 11 red toy cars and 10 green toy cars.  Brad has twice as many cars as Billy.  Write an expression representing how many toy cars Brad has.”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sz="2400" dirty="0" smtClean="0">
                <a:solidFill>
                  <a:srgbClr val="FFFF00"/>
                </a:solidFill>
              </a:rPr>
              <a:t>Cindy wrote the following expression: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11 + 10 x 2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What did Cindy do wrong?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914400" y="2057400"/>
            <a:ext cx="733220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Cindy forgot to put parenthesis around 11  + 10.  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The correct expression is: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(11 + 10)  x 2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2514600"/>
            <a:ext cx="5791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Complete the pattern for the next three numbers.</a:t>
            </a:r>
          </a:p>
          <a:p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8, 16, 24, _____, ______, ______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20228" y="3244334"/>
            <a:ext cx="20281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32, 40, 48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What is the rule for this pattern?</a:t>
            </a:r>
          </a:p>
          <a:p>
            <a:endParaRPr lang="en-US" sz="3200" dirty="0" smtClean="0">
              <a:solidFill>
                <a:srgbClr val="FFFF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1, 3, 9, 27, 81…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276600" y="2743200"/>
            <a:ext cx="23707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Multiply by 3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286000"/>
            <a:ext cx="601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Complete the pattern for each rule below: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The rule is add 1.	0, ____, ____, _____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The rule is add 4. 	0, ____, ____, _____</a:t>
            </a:r>
          </a:p>
          <a:p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2590800"/>
            <a:ext cx="491993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The rule is add 1.	0, 1, 2, 3, 4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The rule is add 4. 	0, 4, 8, 12, 16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11430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Complete the ordered pairs for each of the corresponding terms.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3426" t="33604" r="49048" b="21951"/>
          <a:stretch>
            <a:fillRect/>
          </a:stretch>
        </p:blipFill>
        <p:spPr bwMode="auto">
          <a:xfrm>
            <a:off x="3048000" y="2362200"/>
            <a:ext cx="3581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33800" y="1905000"/>
            <a:ext cx="1255472" cy="23391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(0, 0)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(3, 9)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(6, 18)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(9, 27)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9050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23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5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533400"/>
            <a:ext cx="609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Jessie was analyzing the following chart to determine the relationship between Pattern 1 and Pattern 2.  Jessie said that the terms in Pattern 2 were twice as large as the terms in Pattern 1.  Why is Jessie not correct?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25769" t="33604" r="57833" b="21951"/>
          <a:stretch>
            <a:fillRect/>
          </a:stretch>
        </p:blipFill>
        <p:spPr bwMode="auto">
          <a:xfrm>
            <a:off x="3124200" y="2895600"/>
            <a:ext cx="2133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90800" y="1828800"/>
            <a:ext cx="42045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The terms in Pattern 2 are actually 3 times greater than the terms in Pattern 1.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 l="25769" t="33604" r="57833" b="21951"/>
          <a:stretch>
            <a:fillRect/>
          </a:stretch>
        </p:blipFill>
        <p:spPr bwMode="auto">
          <a:xfrm>
            <a:off x="3124200" y="3124200"/>
            <a:ext cx="2133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Evaluate the following expression if x = 5.</a:t>
            </a:r>
          </a:p>
          <a:p>
            <a:endParaRPr lang="en-US" dirty="0" smtClean="0"/>
          </a:p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3 + x + 4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191000" y="2590800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12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Alex had some apples.  He gave 3 to his brother.  He then evenly divided the rest between himself and his sister.  Write an expression representing how many apples Alex now has.  Let “n” represent the unknown.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20228" y="3244334"/>
            <a:ext cx="19431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(n – 3)  ÷ 2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Evaluate the following expression if a = 10.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10 + 10 x a – 10  ÷ 10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038600" y="2667000"/>
            <a:ext cx="8867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109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Nancy earns $8.25 per hour.  She worked  “n” hours last week.  Write an expression representing how much money Nancy earned.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95600" y="2667000"/>
            <a:ext cx="37914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8.25n  or 8.25 x n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[3 x {5 + (2 x 3)}]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066800"/>
            <a:ext cx="457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Becky solved the following:</a:t>
            </a:r>
          </a:p>
          <a:p>
            <a:endParaRPr lang="en-US" sz="3200" dirty="0" smtClean="0">
              <a:solidFill>
                <a:srgbClr val="FFFF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8a + 3 if a = 4</a:t>
            </a:r>
          </a:p>
          <a:p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Becky’s answer was 87.  What did Becky do wrong?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1600200"/>
            <a:ext cx="8252708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Becky did not multiply the 8 x 4.  Instead, she wrote 84.</a:t>
            </a:r>
          </a:p>
          <a:p>
            <a:pPr algn="ctr"/>
            <a:endParaRPr lang="en-US" sz="2800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8a + 3 if a = 4</a:t>
            </a:r>
          </a:p>
          <a:p>
            <a:pPr algn="ctr"/>
            <a:endParaRPr lang="en-US" sz="2800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The correct answer is 35.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Blake had $40.  He went to the store and bought a video game for $28.25.  How much money did he have left?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20228" y="3244334"/>
            <a:ext cx="14718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$11.75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Bill loves to read.  He read an average of 1,253 pages every week.  How many pages does he read in 8 weeks?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20228" y="3244334"/>
            <a:ext cx="14702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10,024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What is the sum of the first five even numbers greater than zero?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057400" y="2286000"/>
            <a:ext cx="46482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30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The first 5 even numbers greater than 0 are 2, 4, 6, 8, 10.  Sum means to add.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2 + 4 + 6 + 8 + 10 = 30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066800"/>
            <a:ext cx="670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What is the following number in standard form?</a:t>
            </a:r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pPr lvl="1"/>
            <a:r>
              <a:rPr lang="en-US" sz="3600" dirty="0" smtClean="0">
                <a:solidFill>
                  <a:srgbClr val="FFFF00"/>
                </a:solidFill>
              </a:rPr>
              <a:t>Three hundred forty thousand, seven hundred eighty-nine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20228" y="3244334"/>
            <a:ext cx="17043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340,789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67200" y="2438400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33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25908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What are the factors of 12?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276600" y="2743200"/>
            <a:ext cx="29209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1, 2, 3, 4, 6, 12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457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Jeopardy Review Instructions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1676400"/>
            <a:ext cx="6553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Double click the link below to open instructions and template.</a:t>
            </a:r>
          </a:p>
          <a:p>
            <a:r>
              <a:rPr lang="en-US" sz="2000" dirty="0" smtClean="0"/>
              <a:t>If you have problems opening it, email me </a:t>
            </a:r>
            <a:r>
              <a:rPr lang="en-US" sz="2000" dirty="0" smtClean="0">
                <a:hlinkClick r:id="rId3"/>
              </a:rPr>
              <a:t>rebeccasims2009@gmail.com</a:t>
            </a:r>
            <a:r>
              <a:rPr lang="en-US" sz="2000" dirty="0" smtClean="0"/>
              <a:t>, and I will send it in a separate file.</a:t>
            </a:r>
            <a:endParaRPr lang="en-US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36568"/>
              </p:ext>
            </p:extLst>
          </p:nvPr>
        </p:nvGraphicFramePr>
        <p:xfrm>
          <a:off x="3505200" y="3962400"/>
          <a:ext cx="1828800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9" name="Acrobat Document" showAsIcon="1" r:id="rId4" imgW="914400" imgH="771480" progId="AcroExch.Document.DC">
                  <p:embed/>
                </p:oleObj>
              </mc:Choice>
              <mc:Fallback>
                <p:oleObj name="Acrobat Document" showAsIcon="1" r:id="rId4" imgW="914400" imgH="77148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05200" y="3962400"/>
                        <a:ext cx="1828800" cy="154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4 + 4 x 4 – 4 ÷4 + 4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191000" y="2590800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23</a:t>
            </a:r>
            <a:endParaRPr lang="en-US" sz="3200" dirty="0">
              <a:solidFill>
                <a:srgbClr val="FFFF00"/>
              </a:solidFill>
            </a:endParaRPr>
          </a:p>
        </p:txBody>
      </p:sp>
      <p:grpSp>
        <p:nvGrpSpPr>
          <p:cNvPr id="11" name="SMARTInkShape-Group1"/>
          <p:cNvGrpSpPr/>
          <p:nvPr/>
        </p:nvGrpSpPr>
        <p:grpSpPr>
          <a:xfrm>
            <a:off x="1054100" y="6699250"/>
            <a:ext cx="44451" cy="95251"/>
            <a:chOff x="1054100" y="6699250"/>
            <a:chExt cx="44451" cy="95251"/>
          </a:xfrm>
        </p:grpSpPr>
        <p:sp>
          <p:nvSpPr>
            <p:cNvPr id="2" name="SMARTInkShape-1"/>
            <p:cNvSpPr/>
            <p:nvPr>
              <p:custDataLst>
                <p:tags r:id="rId3"/>
              </p:custDataLst>
            </p:nvPr>
          </p:nvSpPr>
          <p:spPr>
            <a:xfrm>
              <a:off x="1073150" y="67945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1270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2"/>
            <p:cNvSpPr/>
            <p:nvPr>
              <p:custDataLst>
                <p:tags r:id="rId4"/>
              </p:custDataLst>
            </p:nvPr>
          </p:nvSpPr>
          <p:spPr>
            <a:xfrm>
              <a:off x="1073150" y="674370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6350" y="0"/>
                  </a:moveTo>
                  <a:lnTo>
                    <a:pt x="635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"/>
            <p:cNvSpPr/>
            <p:nvPr>
              <p:custDataLst>
                <p:tags r:id="rId5"/>
              </p:custDataLst>
            </p:nvPr>
          </p:nvSpPr>
          <p:spPr>
            <a:xfrm>
              <a:off x="1060450" y="67627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"/>
            <p:cNvSpPr/>
            <p:nvPr>
              <p:custDataLst>
                <p:tags r:id="rId6"/>
              </p:custDataLst>
            </p:nvPr>
          </p:nvSpPr>
          <p:spPr>
            <a:xfrm>
              <a:off x="1085850" y="669925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6350" y="0"/>
                  </a:moveTo>
                  <a:lnTo>
                    <a:pt x="635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5"/>
            <p:cNvSpPr/>
            <p:nvPr>
              <p:custDataLst>
                <p:tags r:id="rId7"/>
              </p:custDataLst>
            </p:nvPr>
          </p:nvSpPr>
          <p:spPr>
            <a:xfrm>
              <a:off x="1092200" y="672465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6350" y="0"/>
                  </a:moveTo>
                  <a:lnTo>
                    <a:pt x="635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6"/>
            <p:cNvSpPr/>
            <p:nvPr>
              <p:custDataLst>
                <p:tags r:id="rId8"/>
              </p:custDataLst>
            </p:nvPr>
          </p:nvSpPr>
          <p:spPr>
            <a:xfrm>
              <a:off x="1079500" y="67437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7"/>
            <p:cNvSpPr/>
            <p:nvPr>
              <p:custDataLst>
                <p:tags r:id="rId9"/>
              </p:custDataLst>
            </p:nvPr>
          </p:nvSpPr>
          <p:spPr>
            <a:xfrm>
              <a:off x="1054100" y="672465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6350" y="6350"/>
                  </a:moveTo>
                  <a:lnTo>
                    <a:pt x="6350" y="6350"/>
                  </a:lnTo>
                  <a:lnTo>
                    <a:pt x="6350" y="882"/>
                  </a:lnTo>
                  <a:lnTo>
                    <a:pt x="5645" y="58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SMARTInkShape-Group2"/>
          <p:cNvGrpSpPr/>
          <p:nvPr/>
        </p:nvGrpSpPr>
        <p:grpSpPr>
          <a:xfrm>
            <a:off x="3835400" y="3016250"/>
            <a:ext cx="209551" cy="292101"/>
            <a:chOff x="3835400" y="3016250"/>
            <a:chExt cx="209551" cy="292101"/>
          </a:xfrm>
        </p:grpSpPr>
        <p:sp>
          <p:nvSpPr>
            <p:cNvPr id="12" name="SMARTInkShape-8"/>
            <p:cNvSpPr/>
            <p:nvPr>
              <p:custDataLst>
                <p:tags r:id="rId1"/>
              </p:custDataLst>
            </p:nvPr>
          </p:nvSpPr>
          <p:spPr>
            <a:xfrm>
              <a:off x="3835400" y="30162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9"/>
            <p:cNvSpPr/>
            <p:nvPr>
              <p:custDataLst>
                <p:tags r:id="rId2"/>
              </p:custDataLst>
            </p:nvPr>
          </p:nvSpPr>
          <p:spPr>
            <a:xfrm>
              <a:off x="3841750" y="3028950"/>
              <a:ext cx="203201" cy="279401"/>
            </a:xfrm>
            <a:custGeom>
              <a:avLst/>
              <a:gdLst/>
              <a:ahLst/>
              <a:cxnLst/>
              <a:rect l="0" t="0" r="0" b="0"/>
              <a:pathLst>
                <a:path w="203201" h="279401">
                  <a:moveTo>
                    <a:pt x="0" y="0"/>
                  </a:moveTo>
                  <a:lnTo>
                    <a:pt x="0" y="0"/>
                  </a:lnTo>
                  <a:lnTo>
                    <a:pt x="0" y="12209"/>
                  </a:lnTo>
                  <a:lnTo>
                    <a:pt x="706" y="14489"/>
                  </a:lnTo>
                  <a:lnTo>
                    <a:pt x="1882" y="16009"/>
                  </a:lnTo>
                  <a:lnTo>
                    <a:pt x="3371" y="17023"/>
                  </a:lnTo>
                  <a:lnTo>
                    <a:pt x="5026" y="21912"/>
                  </a:lnTo>
                  <a:lnTo>
                    <a:pt x="6467" y="28083"/>
                  </a:lnTo>
                  <a:lnTo>
                    <a:pt x="33874" y="74993"/>
                  </a:lnTo>
                  <a:lnTo>
                    <a:pt x="47404" y="90491"/>
                  </a:lnTo>
                  <a:lnTo>
                    <a:pt x="58810" y="99406"/>
                  </a:lnTo>
                  <a:lnTo>
                    <a:pt x="93230" y="143818"/>
                  </a:lnTo>
                  <a:lnTo>
                    <a:pt x="134801" y="189021"/>
                  </a:lnTo>
                  <a:lnTo>
                    <a:pt x="141756" y="194782"/>
                  </a:lnTo>
                  <a:lnTo>
                    <a:pt x="177797" y="240896"/>
                  </a:lnTo>
                  <a:lnTo>
                    <a:pt x="181326" y="245354"/>
                  </a:lnTo>
                  <a:lnTo>
                    <a:pt x="182895" y="249687"/>
                  </a:lnTo>
                  <a:lnTo>
                    <a:pt x="184019" y="251125"/>
                  </a:lnTo>
                  <a:lnTo>
                    <a:pt x="188266" y="253853"/>
                  </a:lnTo>
                  <a:lnTo>
                    <a:pt x="189507" y="256992"/>
                  </a:lnTo>
                  <a:lnTo>
                    <a:pt x="190544" y="258111"/>
                  </a:lnTo>
                  <a:lnTo>
                    <a:pt x="193577" y="259355"/>
                  </a:lnTo>
                  <a:lnTo>
                    <a:pt x="194668" y="260392"/>
                  </a:lnTo>
                  <a:lnTo>
                    <a:pt x="195880" y="263426"/>
                  </a:lnTo>
                  <a:lnTo>
                    <a:pt x="196909" y="264518"/>
                  </a:lnTo>
                  <a:lnTo>
                    <a:pt x="199934" y="265730"/>
                  </a:lnTo>
                  <a:lnTo>
                    <a:pt x="201023" y="266759"/>
                  </a:lnTo>
                  <a:lnTo>
                    <a:pt x="202913" y="272082"/>
                  </a:lnTo>
                  <a:lnTo>
                    <a:pt x="203200" y="279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Insert parenthesis so the value of the expression is  17.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17 – 9 + 3 + 2 x 6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960821" y="3244334"/>
            <a:ext cx="32223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17 – (9 + 3) + 2 x 6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0C0C0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868</Words>
  <Application>Microsoft Office PowerPoint</Application>
  <PresentationFormat>On-screen Show (4:3)</PresentationFormat>
  <Paragraphs>135</Paragraphs>
  <Slides>52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Garamond</vt:lpstr>
      <vt:lpstr>Office Theme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Jeopardy Review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Rebecca</dc:creator>
  <cp:lastModifiedBy>Lee-upshaw Giana K</cp:lastModifiedBy>
  <cp:revision>58</cp:revision>
  <dcterms:created xsi:type="dcterms:W3CDTF">2012-12-10T22:02:14Z</dcterms:created>
  <dcterms:modified xsi:type="dcterms:W3CDTF">2019-04-03T14:27:40Z</dcterms:modified>
</cp:coreProperties>
</file>