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30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  <p:sldId id="291" r:id="rId36"/>
    <p:sldId id="288" r:id="rId37"/>
    <p:sldId id="289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9" r:id="rId72"/>
    <p:sldId id="330" r:id="rId73"/>
    <p:sldId id="328" r:id="rId74"/>
    <p:sldId id="332" r:id="rId75"/>
    <p:sldId id="331" r:id="rId76"/>
    <p:sldId id="333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033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1">
              <a:srgbClr val="7030A0"/>
            </a:gs>
            <a:gs pos="32001">
              <a:srgbClr val="7D8496"/>
            </a:gs>
            <a:gs pos="47000">
              <a:srgbClr val="E6E6E6"/>
            </a:gs>
            <a:gs pos="85001">
              <a:schemeClr val="accent5">
                <a:lumMod val="75000"/>
              </a:schemeClr>
            </a:gs>
            <a:gs pos="100000">
              <a:srgbClr val="E6E6E6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28368-B77F-4E1F-89B5-EAE54F1CBF2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272F-90F5-4197-A70B-80667F73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42.xml"/><Relationship Id="rId18" Type="http://schemas.openxmlformats.org/officeDocument/2006/relationships/slide" Target="slide32.xml"/><Relationship Id="rId26" Type="http://schemas.openxmlformats.org/officeDocument/2006/relationships/slide" Target="slide12.xml"/><Relationship Id="rId3" Type="http://schemas.openxmlformats.org/officeDocument/2006/relationships/slide" Target="slide16.xml"/><Relationship Id="rId21" Type="http://schemas.openxmlformats.org/officeDocument/2006/relationships/slide" Target="slide22.xml"/><Relationship Id="rId34" Type="http://schemas.openxmlformats.org/officeDocument/2006/relationships/slide" Target="slide58.xml"/><Relationship Id="rId7" Type="http://schemas.openxmlformats.org/officeDocument/2006/relationships/slide" Target="slide40.xml"/><Relationship Id="rId12" Type="http://schemas.openxmlformats.org/officeDocument/2006/relationships/slide" Target="slide30.xml"/><Relationship Id="rId17" Type="http://schemas.openxmlformats.org/officeDocument/2006/relationships/slide" Target="slide64.xml"/><Relationship Id="rId25" Type="http://schemas.openxmlformats.org/officeDocument/2006/relationships/slide" Target="slide44.xml"/><Relationship Id="rId33" Type="http://schemas.openxmlformats.org/officeDocument/2006/relationships/slide" Target="slide26.xml"/><Relationship Id="rId2" Type="http://schemas.openxmlformats.org/officeDocument/2006/relationships/slide" Target="slide4.xml"/><Relationship Id="rId16" Type="http://schemas.openxmlformats.org/officeDocument/2006/relationships/slide" Target="slide52.xml"/><Relationship Id="rId20" Type="http://schemas.openxmlformats.org/officeDocument/2006/relationships/slide" Target="slide10.xml"/><Relationship Id="rId29" Type="http://schemas.openxmlformats.org/officeDocument/2006/relationships/slide" Target="slide6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8.xml"/><Relationship Id="rId11" Type="http://schemas.openxmlformats.org/officeDocument/2006/relationships/slide" Target="slide62.xml"/><Relationship Id="rId24" Type="http://schemas.openxmlformats.org/officeDocument/2006/relationships/slide" Target="slide34.xml"/><Relationship Id="rId32" Type="http://schemas.openxmlformats.org/officeDocument/2006/relationships/slide" Target="slide14.xml"/><Relationship Id="rId37" Type="http://schemas.openxmlformats.org/officeDocument/2006/relationships/slide" Target="slide46.xml"/><Relationship Id="rId5" Type="http://schemas.openxmlformats.org/officeDocument/2006/relationships/slide" Target="slide60.xml"/><Relationship Id="rId15" Type="http://schemas.openxmlformats.org/officeDocument/2006/relationships/slide" Target="slide20.xml"/><Relationship Id="rId23" Type="http://schemas.openxmlformats.org/officeDocument/2006/relationships/slide" Target="slide66.xml"/><Relationship Id="rId28" Type="http://schemas.openxmlformats.org/officeDocument/2006/relationships/slide" Target="slide56.xml"/><Relationship Id="rId36" Type="http://schemas.openxmlformats.org/officeDocument/2006/relationships/slide" Target="slide38.xml"/><Relationship Id="rId10" Type="http://schemas.openxmlformats.org/officeDocument/2006/relationships/slide" Target="slide50.xml"/><Relationship Id="rId19" Type="http://schemas.openxmlformats.org/officeDocument/2006/relationships/slide" Target="slide43.xml"/><Relationship Id="rId31" Type="http://schemas.openxmlformats.org/officeDocument/2006/relationships/slide" Target="slide45.xml"/><Relationship Id="rId4" Type="http://schemas.openxmlformats.org/officeDocument/2006/relationships/slide" Target="slide48.xml"/><Relationship Id="rId9" Type="http://schemas.openxmlformats.org/officeDocument/2006/relationships/slide" Target="slide18.xml"/><Relationship Id="rId14" Type="http://schemas.openxmlformats.org/officeDocument/2006/relationships/slide" Target="slide8.xml"/><Relationship Id="rId22" Type="http://schemas.openxmlformats.org/officeDocument/2006/relationships/slide" Target="slide54.xml"/><Relationship Id="rId27" Type="http://schemas.openxmlformats.org/officeDocument/2006/relationships/slide" Target="slide24.xml"/><Relationship Id="rId30" Type="http://schemas.openxmlformats.org/officeDocument/2006/relationships/slide" Target="slide36.xml"/><Relationship Id="rId35" Type="http://schemas.openxmlformats.org/officeDocument/2006/relationships/slide" Target="slide7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447800"/>
            <a:ext cx="70104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0000" b="1" cap="all" spc="0" dirty="0" smtClean="0">
                <a:ln/>
                <a:solidFill>
                  <a:srgbClr val="510331"/>
                </a:solidFill>
                <a:effectLst>
                  <a:outerShdw blurRad="19685" dist="12700" dir="5400000" algn="tl" rotWithShape="0">
                    <a:srgbClr val="0070C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Fraction Jeopardy </a:t>
            </a:r>
            <a:endParaRPr lang="en-US" sz="10000" b="1" cap="all" spc="0" dirty="0">
              <a:ln/>
              <a:solidFill>
                <a:srgbClr val="510331"/>
              </a:solidFill>
              <a:effectLst>
                <a:outerShdw blurRad="19685" dist="12700" dir="5400000" algn="tl" rotWithShape="0">
                  <a:srgbClr val="0070C0"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914400"/>
            <a:ext cx="7391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510331"/>
                </a:solidFill>
              </a:rPr>
              <a:t>Write the following fractions from the model and then add them.</a:t>
            </a:r>
          </a:p>
          <a:p>
            <a:pPr algn="ctr"/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12" name="Right Arrow 11">
            <a:hlinkClick r:id="" action="ppaction://hlinkshowjump?jump=nextslide"/>
          </p:cNvPr>
          <p:cNvSpPr/>
          <p:nvPr/>
        </p:nvSpPr>
        <p:spPr>
          <a:xfrm>
            <a:off x="7772400" y="60960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3733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382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3733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733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543800" y="4343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54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24600" y="3810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>
                <a:solidFill>
                  <a:srgbClr val="510331"/>
                </a:solidFill>
              </a:rPr>
              <a:t>2</a:t>
            </a:r>
            <a:r>
              <a:rPr lang="en-US" sz="6000" dirty="0" smtClean="0">
                <a:solidFill>
                  <a:srgbClr val="510331"/>
                </a:solidFill>
              </a:rPr>
              <a:t>/3  +  4/5  =  22/15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Or  1  7/15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620000" y="56388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229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228600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510331"/>
                </a:solidFill>
              </a:rPr>
              <a:t>Write the following fractions from the model and then add them.</a:t>
            </a:r>
          </a:p>
        </p:txBody>
      </p: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7848600" y="60960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1600" y="48006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14600" y="57150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4800" y="5638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38400" y="48006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47800" y="5638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505200" y="57150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52800" y="38862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362200" y="38862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29000" y="4876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791200" y="5715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0" y="4724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1200" y="4724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81800" y="3810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15000" y="3810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58000" y="57150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510331"/>
                </a:solidFill>
              </a:rPr>
              <a:t>3/12  +  5/6  =  13/12</a:t>
            </a:r>
          </a:p>
          <a:p>
            <a:pPr algn="ctr"/>
            <a:r>
              <a:rPr lang="en-US" sz="6000" dirty="0" smtClean="0">
                <a:solidFill>
                  <a:srgbClr val="510331"/>
                </a:solidFill>
              </a:rPr>
              <a:t>Or  1  1/12 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696200" y="6172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Write the following fractions from the model and then add them.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Right Arrow 7">
            <a:hlinkClick r:id="" action="ppaction://hlinkshowjump?jump=nextslide"/>
          </p:cNvPr>
          <p:cNvSpPr/>
          <p:nvPr/>
        </p:nvSpPr>
        <p:spPr>
          <a:xfrm>
            <a:off x="8001000" y="6324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716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0" y="42672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19800" y="4191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29200" y="5105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29200" y="4191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96000" y="51054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9812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510331"/>
                </a:solidFill>
              </a:rPr>
              <a:t>4/5  +  3/4  = 31/20</a:t>
            </a:r>
          </a:p>
          <a:p>
            <a:pPr algn="ctr"/>
            <a:r>
              <a:rPr lang="en-US" sz="5400" dirty="0" smtClean="0">
                <a:solidFill>
                  <a:srgbClr val="510331"/>
                </a:solidFill>
              </a:rPr>
              <a:t>Or 1  11/20  </a:t>
            </a:r>
            <a:endParaRPr lang="en-US" sz="5400" dirty="0">
              <a:solidFill>
                <a:srgbClr val="510331"/>
              </a:solidFill>
            </a:endParaRPr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772400" y="59436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458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8/10  -  4/10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467600" y="5486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4/10  or  2/5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543800" y="6096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458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6  3/4  -  3  1/2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772400" y="6172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3  1/4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924800" y="6096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500" dirty="0" smtClean="0">
                <a:solidFill>
                  <a:srgbClr val="002060"/>
                </a:solidFill>
              </a:rPr>
              <a:t>How To Play</a:t>
            </a:r>
            <a:endParaRPr lang="en-US" sz="75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Put your students into teams or groups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Decide the order of the teams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Keep score for each team throughout the game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Team 1 will pick a category and a point amount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Click on that point amount and it will take you to a question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Give that team a certain amount of time to solve the problem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When the time is up, click on the arrow at the bottom of the page, it will take you to the answer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If that group gets the question right then they get that amount of points added to their score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If they miss that question, that is how many points they lose</a:t>
            </a:r>
          </a:p>
          <a:p>
            <a:r>
              <a:rPr lang="en-US" sz="2000" dirty="0" smtClean="0"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 team with the highest amount of points wins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7  2/3  -  4  5/6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6934200" y="5105400"/>
            <a:ext cx="838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marL="1143000" indent="-1143000"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marL="1143000" indent="-1143000"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  5/6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467600" y="56388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1534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12  2/4  -  9  5/6</a:t>
            </a: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543800" y="6172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marL="1143000" indent="-1143000"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  8/12  or  2  2/3</a:t>
            </a: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924800" y="6248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Write the following fractions from the models and then subtract them. </a:t>
            </a: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038600" y="4724400"/>
            <a:ext cx="838200" cy="0"/>
          </a:xfrm>
          <a:prstGeom prst="line">
            <a:avLst/>
          </a:prstGeom>
          <a:ln w="254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8001000" y="6324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1600" y="4876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3962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4800" y="5867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47800" y="58674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39000" y="3581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48400" y="5638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05400" y="5562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172200" y="4648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5400" y="4572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72200" y="3581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05400" y="3581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229600" y="35814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7315200" y="5638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239000" y="45720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5/6  -  7/10  =  4/30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Or  2/15</a:t>
            </a: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543800" y="57912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4582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Write the following fractions from the model and then subtract them. </a:t>
            </a:r>
          </a:p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4724400"/>
            <a:ext cx="838200" cy="0"/>
          </a:xfrm>
          <a:prstGeom prst="line">
            <a:avLst/>
          </a:prstGeom>
          <a:ln w="254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>
            <a:hlinkClick r:id="" action="ppaction://hlinkshowjump?jump=nextslide"/>
          </p:cNvPr>
          <p:cNvSpPr/>
          <p:nvPr/>
        </p:nvSpPr>
        <p:spPr>
          <a:xfrm>
            <a:off x="8001000" y="6172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8600" y="4800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95400" y="4876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962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02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67400" y="50292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3/4  -  2/3  =  1/12</a:t>
            </a:r>
          </a:p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077200" y="6096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868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510331"/>
                </a:solidFill>
              </a:rPr>
              <a:t>  </a:t>
            </a:r>
            <a:r>
              <a:rPr lang="en-US" sz="4800" dirty="0" err="1" smtClean="0">
                <a:solidFill>
                  <a:srgbClr val="510331"/>
                </a:solidFill>
              </a:rPr>
              <a:t>Blayre</a:t>
            </a:r>
            <a:r>
              <a:rPr lang="en-US" sz="4800" dirty="0" smtClean="0">
                <a:solidFill>
                  <a:srgbClr val="510331"/>
                </a:solidFill>
              </a:rPr>
              <a:t> was making necklaces for her two little sisters. One of her sisters needed a necklace that was 4  3/4 inches long </a:t>
            </a:r>
            <a:r>
              <a:rPr lang="en-US" sz="4800" dirty="0">
                <a:solidFill>
                  <a:srgbClr val="510331"/>
                </a:solidFill>
              </a:rPr>
              <a:t>and </a:t>
            </a:r>
            <a:r>
              <a:rPr lang="en-US" sz="4800" dirty="0" smtClean="0">
                <a:solidFill>
                  <a:srgbClr val="510331"/>
                </a:solidFill>
              </a:rPr>
              <a:t>the other one was 2  1/3 inches long</a:t>
            </a:r>
            <a:r>
              <a:rPr lang="en-US" sz="4800" dirty="0">
                <a:solidFill>
                  <a:srgbClr val="510331"/>
                </a:solidFill>
              </a:rPr>
              <a:t>. How much longer was the </a:t>
            </a:r>
            <a:r>
              <a:rPr lang="en-US" sz="4800" dirty="0" smtClean="0">
                <a:solidFill>
                  <a:srgbClr val="510331"/>
                </a:solidFill>
              </a:rPr>
              <a:t>first sister’s necklace?</a:t>
            </a:r>
            <a:endParaRPr lang="en-US" sz="45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772400" y="6248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1143000" indent="-1143000"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marL="1143000" indent="-1143000"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  5/12 inches longer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848600" y="6096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599" y="304800"/>
          <a:ext cx="8001001" cy="5430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15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7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74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510331"/>
                          </a:solidFill>
                        </a:rPr>
                        <a:t>Adding Fractions</a:t>
                      </a:r>
                      <a:endParaRPr lang="en-US" dirty="0">
                        <a:solidFill>
                          <a:srgbClr val="51033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510331"/>
                          </a:solidFill>
                        </a:rPr>
                        <a:t>Subtracting Fractions</a:t>
                      </a:r>
                      <a:endParaRPr lang="en-US" dirty="0">
                        <a:solidFill>
                          <a:srgbClr val="51033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510331"/>
                          </a:solidFill>
                        </a:rPr>
                        <a:t>Multiplying Fractions</a:t>
                      </a:r>
                      <a:endParaRPr lang="en-US" dirty="0">
                        <a:solidFill>
                          <a:srgbClr val="51033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510331"/>
                          </a:solidFill>
                        </a:rPr>
                        <a:t>Dividing Fractions</a:t>
                      </a:r>
                      <a:endParaRPr lang="en-US" dirty="0">
                        <a:solidFill>
                          <a:srgbClr val="51033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510331"/>
                          </a:solidFill>
                        </a:rPr>
                        <a:t>Real</a:t>
                      </a:r>
                      <a:r>
                        <a:rPr lang="en-US" baseline="0" dirty="0" smtClean="0">
                          <a:solidFill>
                            <a:srgbClr val="510331"/>
                          </a:solidFill>
                        </a:rPr>
                        <a:t> World Problems</a:t>
                      </a:r>
                      <a:endParaRPr lang="en-US" dirty="0">
                        <a:solidFill>
                          <a:srgbClr val="51033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510331"/>
                          </a:solidFill>
                        </a:rPr>
                        <a:t>Just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510331"/>
                          </a:solidFill>
                        </a:rPr>
                        <a:t>for Fun </a:t>
                      </a:r>
                      <a:endParaRPr lang="en-US" dirty="0">
                        <a:solidFill>
                          <a:srgbClr val="51033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360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" action="ppaction://hlinksldjump"/>
                        </a:rPr>
                        <a:t>10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" action="ppaction://hlinksldjump"/>
                        </a:rPr>
                        <a:t>10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4" action="ppaction://hlinksldjump"/>
                        </a:rPr>
                        <a:t>10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5" action="ppaction://hlinksldjump"/>
                        </a:rPr>
                        <a:t>10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6" action="ppaction://hlinksldjump"/>
                        </a:rPr>
                        <a:t>10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7" action="ppaction://hlinksldjump"/>
                        </a:rPr>
                        <a:t>10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360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8" action="ppaction://hlinksldjump"/>
                        </a:rPr>
                        <a:t>20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9" action="ppaction://hlinksldjump"/>
                        </a:rPr>
                        <a:t>20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0" action="ppaction://hlinksldjump"/>
                        </a:rPr>
                        <a:t>20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1" action="ppaction://hlinksldjump"/>
                        </a:rPr>
                        <a:t>20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2" action="ppaction://hlinksldjump"/>
                        </a:rPr>
                        <a:t>20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3" action="ppaction://hlinksldjump"/>
                        </a:rPr>
                        <a:t>20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360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4" action="ppaction://hlinksldjump"/>
                        </a:rPr>
                        <a:t>30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5" action="ppaction://hlinksldjump"/>
                        </a:rPr>
                        <a:t>30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6" action="ppaction://hlinksldjump"/>
                        </a:rPr>
                        <a:t>30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7" action="ppaction://hlinksldjump"/>
                        </a:rPr>
                        <a:t>30</a:t>
                      </a:r>
                      <a:endParaRPr lang="en-US" sz="45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8" action="ppaction://hlinksldjump"/>
                        </a:rPr>
                        <a:t>30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19" action="ppaction://hlinksldjump"/>
                        </a:rPr>
                        <a:t>30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360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0" action="ppaction://hlinksldjump"/>
                        </a:rPr>
                        <a:t>40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1" action="ppaction://hlinksldjump"/>
                        </a:rPr>
                        <a:t>40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2" action="ppaction://hlinksldjump"/>
                        </a:rPr>
                        <a:t>40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3" action="ppaction://hlinksldjump"/>
                        </a:rPr>
                        <a:t>40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4" action="ppaction://hlinksldjump"/>
                        </a:rPr>
                        <a:t>40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5" action="ppaction://hlinksldjump"/>
                        </a:rPr>
                        <a:t>40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360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6" action="ppaction://hlinksldjump"/>
                        </a:rPr>
                        <a:t>50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7" action="ppaction://hlinksldjump"/>
                        </a:rPr>
                        <a:t>50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8" action="ppaction://hlinksldjump"/>
                        </a:rPr>
                        <a:t>50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29" action="ppaction://hlinksldjump"/>
                        </a:rPr>
                        <a:t>50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0" action="ppaction://hlinksldjump"/>
                        </a:rPr>
                        <a:t>50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1" action="ppaction://hlinksldjump"/>
                        </a:rPr>
                        <a:t>50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360"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2" action="ppaction://hlinksldjump"/>
                        </a:rPr>
                        <a:t>100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3" action="ppaction://hlinksldjump"/>
                        </a:rPr>
                        <a:t>100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4" action="ppaction://hlinksldjump"/>
                        </a:rPr>
                        <a:t>100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5" action="ppaction://hlinksldjump"/>
                        </a:rPr>
                        <a:t>100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6" action="ppaction://hlinksldjump"/>
                        </a:rPr>
                        <a:t>100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500" dirty="0" smtClean="0">
                          <a:solidFill>
                            <a:srgbClr val="000000"/>
                          </a:solidFill>
                          <a:hlinkClick r:id="rId37" action="ppaction://hlinksldjump"/>
                        </a:rPr>
                        <a:t>100</a:t>
                      </a:r>
                      <a:endParaRPr lang="en-US" sz="45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500" dirty="0" smtClean="0">
                <a:solidFill>
                  <a:srgbClr val="510331"/>
                </a:solidFill>
              </a:rPr>
              <a:t>   Daniel likes to run on the path by his house. He ran 2  2/4 miles on Monday and Wednesday, and then 3  1/2 miles on Friday and Saturday. How many miles did he run on all four days?</a:t>
            </a:r>
            <a:endParaRPr lang="en-US" sz="45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696200" y="6019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marL="1143000" indent="-1143000" algn="ctr">
              <a:buAutoNum type="arabicPlain" startAt="2"/>
            </a:pPr>
            <a:r>
              <a:rPr lang="en-US" sz="6000" dirty="0" smtClean="0">
                <a:solidFill>
                  <a:srgbClr val="510331"/>
                </a:solidFill>
              </a:rPr>
              <a:t>2/4  +  3  1/2 =  5  4/4</a:t>
            </a:r>
          </a:p>
          <a:p>
            <a:pPr marL="1143000" indent="-1143000"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Or 6 miles</a:t>
            </a: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001000" y="6096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510331"/>
                </a:solidFill>
              </a:rPr>
              <a:t>  The Bears have 14 players in their chess club. Girls make up 1/7 of the club. How many girls and boys are in the club? </a:t>
            </a:r>
          </a:p>
          <a:p>
            <a:pPr>
              <a:buNone/>
            </a:pPr>
            <a:endParaRPr lang="en-US" sz="45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543800" y="57150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marL="1143000" indent="-1143000" algn="ctr">
              <a:buAutoNum type="arabicPlain" startAt="14"/>
            </a:pPr>
            <a:r>
              <a:rPr lang="en-US" sz="6000" dirty="0" smtClean="0">
                <a:solidFill>
                  <a:srgbClr val="510331"/>
                </a:solidFill>
              </a:rPr>
              <a:t>x  1/7  =  2</a:t>
            </a:r>
          </a:p>
          <a:p>
            <a:pPr marL="1143000" indent="-1143000"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 Girls and 12 Boys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467600" y="6096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Tommy was making dinner for his family. He needed 3  1/2 cups of sauce, 2/3  cups of water, and 1  3/4 cups of milk. How much sauce, water, and milk does he need?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229600" y="6248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3  1/2  +  2/3  +  1  3/4 =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4  23/12  or  5  11/12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924800" y="60198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500" dirty="0" smtClean="0">
                <a:solidFill>
                  <a:srgbClr val="510331"/>
                </a:solidFill>
              </a:rPr>
              <a:t>  Kelsey had 5 of her friends come over for a sleep over. Her mom baked a cake for each of the girls to eat. The girls wanted to eat ½ of their cake on the first day and eat the other ½ of their cake the next day. How many total pieces of cake did the girls have all together?</a:t>
            </a:r>
            <a:endParaRPr lang="en-US" sz="45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924800" y="60960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4478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510331"/>
                </a:solidFill>
              </a:rPr>
              <a:t>6  ÷  1/2  =  12</a:t>
            </a:r>
            <a:endParaRPr lang="en-US" sz="6000" dirty="0">
              <a:solidFill>
                <a:srgbClr val="510331"/>
              </a:solidFill>
            </a:endParaRPr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305800" y="6172200"/>
            <a:ext cx="304800" cy="304800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7924800" y="5715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/>
              <a:t>  </a:t>
            </a:r>
            <a:r>
              <a:rPr lang="en-US" sz="4800" dirty="0" smtClean="0">
                <a:solidFill>
                  <a:srgbClr val="510331"/>
                </a:solidFill>
              </a:rPr>
              <a:t>Luke is practicing for a marathon. On Monday he ran 1/3 of a mile. On Tuesday he ran 2 times that amount, and he ran the same distance on Thursday as he did on Monday and Tuesday combined. How many miles did he run all together?</a:t>
            </a:r>
          </a:p>
          <a:p>
            <a:pPr>
              <a:buNone/>
            </a:pPr>
            <a:endParaRPr lang="en-US" sz="45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924800" y="6172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1/3  x   2 =  2/3   </a:t>
            </a:r>
          </a:p>
          <a:p>
            <a:pPr marL="1143000" indent="-1143000" algn="ctr">
              <a:buAutoNum type="arabicPlain"/>
            </a:pPr>
            <a:r>
              <a:rPr lang="en-US" sz="6000" dirty="0" smtClean="0">
                <a:solidFill>
                  <a:srgbClr val="510331"/>
                </a:solidFill>
              </a:rPr>
              <a:t>+  1/3  +  2/3  =  </a:t>
            </a:r>
          </a:p>
          <a:p>
            <a:pPr marL="1143000" indent="-1143000"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 miles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382000" y="6248400"/>
            <a:ext cx="304800" cy="304800"/>
          </a:xfrm>
          <a:prstGeom prst="rect">
            <a:avLst/>
          </a:prstGeo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7467600" y="6172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000" dirty="0"/>
          </a:p>
          <a:p>
            <a:pPr algn="ctr">
              <a:buNone/>
            </a:pPr>
            <a:endParaRPr lang="en-US" sz="5000" dirty="0" smtClean="0"/>
          </a:p>
          <a:p>
            <a:pPr algn="ctr">
              <a:buNone/>
            </a:pPr>
            <a:r>
              <a:rPr lang="en-US" sz="7400" dirty="0" smtClean="0">
                <a:solidFill>
                  <a:srgbClr val="510331"/>
                </a:solidFill>
              </a:rPr>
              <a:t>5  2/5  +   1/5</a:t>
            </a:r>
            <a:endParaRPr lang="en-US" sz="74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467600" y="56388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500" dirty="0" smtClean="0">
                <a:solidFill>
                  <a:srgbClr val="510331"/>
                </a:solidFill>
              </a:rPr>
              <a:t>Say the alphabet backwards in under 30 seconds.</a:t>
            </a:r>
            <a:endParaRPr lang="en-US" sz="45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467600" y="61722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2954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510331"/>
                </a:solidFill>
              </a:rPr>
              <a:t>Z Y X W V U T S R Q P O N M L K J I H G F E D C B A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620000" y="60960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 Have one person in your group pat their head and rub their belly at the same time.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001000" y="6324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Say the first and last name of all your group members in alphabetical order.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391400" y="5715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3058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Name 5 different types of music.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162800" y="54864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3058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Name 7 different types of fruits.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858000" y="54864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7848600" y="609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Solve the riddle: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Two fathers and two sons go fishing. They each catch a fish but there are only three fish in the bucket. If no fish were thrown back, how can this be?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77200" y="64770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There was a grandfather, a father, and a son.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924800" y="60960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3  x  3/4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848600" y="60960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9/4  or  2  1/4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153400" y="6172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09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500" dirty="0" smtClean="0"/>
          </a:p>
          <a:p>
            <a:pPr algn="ctr">
              <a:buNone/>
            </a:pPr>
            <a:r>
              <a:rPr lang="en-US" sz="7500" dirty="0" smtClean="0">
                <a:solidFill>
                  <a:srgbClr val="510331"/>
                </a:solidFill>
              </a:rPr>
              <a:t>5  3/5</a:t>
            </a:r>
            <a:endParaRPr lang="en-US" sz="75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696200" y="6096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868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  x  1/2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924800" y="64008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2/2  or  1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077200" y="6324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10600" y="6019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4/6  x  7/8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153400" y="6248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28/48  or  7/12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001000" y="6172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3  2/3  x  5  1/7</a:t>
            </a: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924800" y="6324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15  2/21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001000" y="64008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Write the following fractions from the models and then multiply them. 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8382000" y="6324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" y="3886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800" y="4876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" y="5867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71600" y="4876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1600" y="3810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58674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5029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4038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76800" y="4038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19800" y="50292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5/6  x  3/4 =  15/24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Or 5/8</a:t>
            </a:r>
            <a:endParaRPr lang="en-US" sz="6000" dirty="0">
              <a:solidFill>
                <a:srgbClr val="510331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34400" y="6248400"/>
            <a:ext cx="304800" cy="304800"/>
          </a:xfrm>
          <a:prstGeom prst="rect">
            <a:avLst/>
          </a:prstGeo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7620000" y="6096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Write the following fractions from the models and then multiply them.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6" name="Right Arrow 5">
            <a:hlinkClick r:id="" action="ppaction://hlinkshowjump?jump=nextslide"/>
          </p:cNvPr>
          <p:cNvSpPr/>
          <p:nvPr/>
        </p:nvSpPr>
        <p:spPr>
          <a:xfrm>
            <a:off x="7924800" y="6019800"/>
            <a:ext cx="685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2200" y="4114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4038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40386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95400" y="4953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8600" y="4953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95400" y="5867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5867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352800" y="4114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38400" y="60198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62200" y="50292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86600" y="4114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43600" y="4114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77000" y="5105400"/>
            <a:ext cx="914400" cy="8382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7/10  x  2/3  =  14/30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Or  7/15</a:t>
            </a:r>
            <a:endParaRPr lang="en-US" sz="6000" dirty="0">
              <a:solidFill>
                <a:srgbClr val="510331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7696200" y="60960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5  4/8  +  3  1/4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7315200" y="5791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5  ÷  1/3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382000" y="632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15</a:t>
            </a:r>
            <a:endParaRPr lang="en-US" sz="6000" dirty="0">
              <a:solidFill>
                <a:srgbClr val="510331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7696200" y="63246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21  ÷  2/4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305800" y="61722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42 </a:t>
            </a:r>
            <a:endParaRPr lang="en-US" sz="6000" dirty="0">
              <a:solidFill>
                <a:srgbClr val="510331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382000" y="6248400"/>
            <a:ext cx="304800" cy="304800"/>
          </a:xfrm>
          <a:prstGeom prst="rect">
            <a:avLst/>
          </a:prstGeo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7467600" y="609600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 1/3  ÷  2/5  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077200" y="6248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5/6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924800" y="6324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510331"/>
                </a:solidFill>
              </a:rPr>
              <a:t>6/12  ÷  3/4</a:t>
            </a:r>
          </a:p>
          <a:p>
            <a:pPr algn="ctr"/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7924800" y="61722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24/36  =  2/3</a:t>
            </a:r>
            <a:endParaRPr lang="en-US" sz="6000" dirty="0">
              <a:solidFill>
                <a:srgbClr val="510331"/>
              </a:solidFill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305800" y="6019800"/>
            <a:ext cx="304800" cy="304800"/>
          </a:xfrm>
          <a:prstGeom prst="rect">
            <a:avLst/>
          </a:prstGeom>
        </p:spPr>
      </p:pic>
      <p:sp>
        <p:nvSpPr>
          <p:cNvPr id="5" name="Right Arrow 4">
            <a:hlinkClick r:id="rId4" action="ppaction://hlinksldjump"/>
          </p:cNvPr>
          <p:cNvSpPr/>
          <p:nvPr/>
        </p:nvSpPr>
        <p:spPr>
          <a:xfrm>
            <a:off x="7391400" y="6096000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Write the following fractions from the models and then solve them. </a:t>
            </a: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305800" y="5943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2000" dirty="0" smtClean="0">
                <a:solidFill>
                  <a:srgbClr val="0070C0"/>
                </a:solidFill>
              </a:rPr>
              <a:t>÷</a:t>
            </a:r>
            <a:endParaRPr lang="en-US" sz="120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239000" y="9144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2057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39000" y="32766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91200" y="43434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1200" y="32766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43434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3048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5000" y="41910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28800" y="19050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" y="41910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52600" y="8382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5800" y="19050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5800" y="3048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39000" y="20574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85800" y="8382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>
            <a:hlinkClick r:id="" action="ppaction://hlinkshowjump?jump=nextslide"/>
          </p:cNvPr>
          <p:cNvSpPr/>
          <p:nvPr/>
        </p:nvSpPr>
        <p:spPr>
          <a:xfrm>
            <a:off x="8305800" y="5943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endParaRPr lang="en-US" sz="6000" dirty="0"/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8  6/8  or  8  3/4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239000" y="55626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0772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3/8  ÷  2/7  =  21/16</a:t>
            </a:r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Or  1  5/16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696200" y="57150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534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Write the following fractions from the models and then solve them. </a:t>
            </a:r>
          </a:p>
        </p:txBody>
      </p:sp>
      <p:sp>
        <p:nvSpPr>
          <p:cNvPr id="4" name="Right Arrow 3">
            <a:hlinkClick r:id="" action="ppaction://hlinkshowjump?jump=nextslide"/>
          </p:cNvPr>
          <p:cNvSpPr/>
          <p:nvPr/>
        </p:nvSpPr>
        <p:spPr>
          <a:xfrm>
            <a:off x="8305800" y="59436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2000" dirty="0" smtClean="0">
                <a:solidFill>
                  <a:srgbClr val="0070C0"/>
                </a:solidFill>
              </a:rPr>
              <a:t>÷</a:t>
            </a:r>
            <a:endParaRPr lang="en-US" sz="12000" dirty="0">
              <a:solidFill>
                <a:srgbClr val="0070C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0" y="1905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62800" y="30480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41148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5000" y="29718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2800" y="41148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3048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5000" y="4191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28800" y="1905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5800" y="4191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5800" y="1905000"/>
            <a:ext cx="914400" cy="838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5800" y="3048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86600" y="1905000"/>
            <a:ext cx="914400" cy="838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>
            <a:hlinkClick r:id="" action="ppaction://hlinkshowjump?jump=nextslide"/>
          </p:cNvPr>
          <p:cNvSpPr/>
          <p:nvPr/>
        </p:nvSpPr>
        <p:spPr>
          <a:xfrm>
            <a:off x="8305800" y="59436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510331"/>
                </a:solidFill>
              </a:rPr>
              <a:t>5/6  ÷  3/6 = 30/18</a:t>
            </a:r>
            <a:br>
              <a:rPr lang="en-US" sz="6000" dirty="0" smtClean="0">
                <a:solidFill>
                  <a:srgbClr val="510331"/>
                </a:solidFill>
              </a:rPr>
            </a:br>
            <a:r>
              <a:rPr lang="en-US" sz="6000" dirty="0" smtClean="0">
                <a:solidFill>
                  <a:srgbClr val="510331"/>
                </a:solidFill>
              </a:rPr>
              <a:t>or 1  2/3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7696200" y="58674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34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600" b="1" cap="all" dirty="0" smtClean="0">
                <a:ln/>
                <a:solidFill>
                  <a:srgbClr val="510331"/>
                </a:solidFill>
                <a:effectLst>
                  <a:outerShdw blurRad="19685" dist="12700" dir="5400000" algn="tl" rotWithShape="0">
                    <a:srgbClr val="0070C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Final</a:t>
            </a:r>
            <a:br>
              <a:rPr lang="en-US" sz="9600" b="1" cap="all" dirty="0" smtClean="0">
                <a:ln/>
                <a:solidFill>
                  <a:srgbClr val="510331"/>
                </a:solidFill>
                <a:effectLst>
                  <a:outerShdw blurRad="19685" dist="12700" dir="5400000" algn="tl" rotWithShape="0">
                    <a:srgbClr val="0070C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9600" b="1" cap="all" dirty="0" smtClean="0">
                <a:ln/>
                <a:solidFill>
                  <a:srgbClr val="510331"/>
                </a:solidFill>
                <a:effectLst>
                  <a:outerShdw blurRad="19685" dist="12700" dir="5400000" algn="tl" rotWithShape="0">
                    <a:srgbClr val="0070C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 Jeopardy </a:t>
            </a:r>
            <a:br>
              <a:rPr lang="en-US" sz="9600" b="1" cap="all" dirty="0" smtClean="0">
                <a:ln/>
                <a:solidFill>
                  <a:srgbClr val="510331"/>
                </a:solidFill>
                <a:effectLst>
                  <a:outerShdw blurRad="19685" dist="12700" dir="5400000" algn="tl" rotWithShape="0">
                    <a:srgbClr val="0070C0"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dirty="0"/>
          </a:p>
        </p:txBody>
      </p:sp>
      <p:sp>
        <p:nvSpPr>
          <p:cNvPr id="3" name="Right Arrow 2">
            <a:hlinkClick r:id="" action="ppaction://hlinkshowjump?jump=nextslide"/>
          </p:cNvPr>
          <p:cNvSpPr/>
          <p:nvPr/>
        </p:nvSpPr>
        <p:spPr>
          <a:xfrm>
            <a:off x="8153400" y="6172200"/>
            <a:ext cx="457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>
                <a:solidFill>
                  <a:srgbClr val="510331"/>
                </a:solidFill>
              </a:rPr>
              <a:t>Bob is going to make cookies for his class party. He needs 3/4 cups of sugar, 3 eggs, three times the amount of sugar for flour, half the amount of eggs for chocolate chips, and 1/4 cup of baking powder. What is the total of his ingredients? </a:t>
            </a:r>
            <a:endParaRPr lang="en-US" sz="5400" dirty="0">
              <a:solidFill>
                <a:srgbClr val="510331"/>
              </a:solidFill>
            </a:endParaRPr>
          </a:p>
        </p:txBody>
      </p:sp>
      <p:sp>
        <p:nvSpPr>
          <p:cNvPr id="3" name="Right Arrow 2">
            <a:hlinkClick r:id="" action="ppaction://hlinkshowjump?jump=nextslide"/>
          </p:cNvPr>
          <p:cNvSpPr/>
          <p:nvPr/>
        </p:nvSpPr>
        <p:spPr>
          <a:xfrm>
            <a:off x="8153400" y="62484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10331"/>
                </a:solidFill>
              </a:rPr>
              <a:t/>
            </a:r>
            <a:br>
              <a:rPr lang="en-US" dirty="0" smtClean="0">
                <a:solidFill>
                  <a:srgbClr val="510331"/>
                </a:solidFill>
              </a:rPr>
            </a:br>
            <a:r>
              <a:rPr lang="en-US" dirty="0" smtClean="0">
                <a:solidFill>
                  <a:srgbClr val="510331"/>
                </a:solidFill>
              </a:rPr>
              <a:t/>
            </a:r>
            <a:br>
              <a:rPr lang="en-US" dirty="0" smtClean="0">
                <a:solidFill>
                  <a:srgbClr val="510331"/>
                </a:solidFill>
              </a:rPr>
            </a:br>
            <a:r>
              <a:rPr lang="en-US" dirty="0" smtClean="0">
                <a:solidFill>
                  <a:srgbClr val="510331"/>
                </a:solidFill>
              </a:rPr>
              <a:t>1/4  +  2  1/4  +  3/4  + 3  +  1  2/4  = </a:t>
            </a:r>
            <a:br>
              <a:rPr lang="en-US" dirty="0" smtClean="0">
                <a:solidFill>
                  <a:srgbClr val="510331"/>
                </a:solidFill>
              </a:rPr>
            </a:br>
            <a:r>
              <a:rPr lang="en-US" dirty="0" smtClean="0">
                <a:solidFill>
                  <a:srgbClr val="510331"/>
                </a:solidFill>
              </a:rPr>
              <a:t/>
            </a:r>
            <a:br>
              <a:rPr lang="en-US" dirty="0" smtClean="0">
                <a:solidFill>
                  <a:srgbClr val="510331"/>
                </a:solidFill>
              </a:rPr>
            </a:br>
            <a:r>
              <a:rPr lang="en-US" dirty="0" smtClean="0">
                <a:solidFill>
                  <a:srgbClr val="510331"/>
                </a:solidFill>
              </a:rPr>
              <a:t>7   3/4   </a:t>
            </a:r>
            <a:br>
              <a:rPr lang="en-US" dirty="0" smtClean="0">
                <a:solidFill>
                  <a:srgbClr val="510331"/>
                </a:solidFill>
              </a:rPr>
            </a:br>
            <a:endParaRPr lang="en-US" dirty="0">
              <a:solidFill>
                <a:srgbClr val="510331"/>
              </a:solidFill>
            </a:endParaRPr>
          </a:p>
        </p:txBody>
      </p:sp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305800" y="5791200"/>
            <a:ext cx="304800" cy="304800"/>
          </a:xfrm>
          <a:prstGeom prst="rect">
            <a:avLst/>
          </a:prstGeom>
        </p:spPr>
      </p:pic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7162800" y="5791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>
                <a:solidFill>
                  <a:srgbClr val="510331"/>
                </a:solidFill>
              </a:rPr>
              <a:t>10  4/6  +  2  1/3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5" name="Right Arrow 4">
            <a:hlinkClick r:id="" action="ppaction://hlinkshowjump?jump=nextslide"/>
          </p:cNvPr>
          <p:cNvSpPr/>
          <p:nvPr/>
        </p:nvSpPr>
        <p:spPr>
          <a:xfrm>
            <a:off x="7696200" y="60198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solidFill>
                <a:srgbClr val="510331"/>
              </a:solidFill>
            </a:endParaRPr>
          </a:p>
          <a:p>
            <a:pPr algn="ctr">
              <a:buNone/>
            </a:pP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1336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510331"/>
                </a:solidFill>
              </a:rPr>
              <a:t>12  6/6  or  13</a:t>
            </a:r>
            <a:endParaRPr lang="en-US" sz="6000" dirty="0">
              <a:solidFill>
                <a:srgbClr val="510331"/>
              </a:solidFill>
            </a:endParaRPr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848600" y="60960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</TotalTime>
  <Words>962</Words>
  <Application>Microsoft Office PowerPoint</Application>
  <PresentationFormat>On-screen Show (4:3)</PresentationFormat>
  <Paragraphs>185</Paragraphs>
  <Slides>76</Slides>
  <Notes>0</Notes>
  <HiddenSlides>0</HiddenSlides>
  <MMClips>37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9" baseType="lpstr">
      <vt:lpstr>Arial</vt:lpstr>
      <vt:lpstr>Calibri</vt:lpstr>
      <vt:lpstr>Office Theme</vt:lpstr>
      <vt:lpstr>PowerPoint Presentation</vt:lpstr>
      <vt:lpstr>How To Play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÷</vt:lpstr>
      <vt:lpstr>PowerPoint Presentation</vt:lpstr>
      <vt:lpstr>PowerPoint Presentation</vt:lpstr>
      <vt:lpstr>÷</vt:lpstr>
      <vt:lpstr>5/6  ÷  3/6 = 30/18 or 1  2/3</vt:lpstr>
      <vt:lpstr>Final  Jeopardy  </vt:lpstr>
      <vt:lpstr>Bob is going to make cookies for his class party. He needs 3/4 cups of sugar, 3 eggs, three times the amount of sugar for flour, half the amount of eggs for chocolate chips, and 1/4 cup of baking powder. What is the total of his ingredients? </vt:lpstr>
      <vt:lpstr>  1/4  +  2  1/4  +  3/4  + 3  +  1  2/4  =   7   3/4  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Alexis</dc:creator>
  <cp:lastModifiedBy>Lee-upshaw Giana K</cp:lastModifiedBy>
  <cp:revision>79</cp:revision>
  <dcterms:created xsi:type="dcterms:W3CDTF">2014-03-22T15:45:40Z</dcterms:created>
  <dcterms:modified xsi:type="dcterms:W3CDTF">2019-04-03T16:20:13Z</dcterms:modified>
</cp:coreProperties>
</file>